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5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19/12/20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watch?v=VrKqiAFegQ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rtis.gr" TargetMode="External"/><Relationship Id="rId4" Type="http://schemas.openxmlformats.org/officeDocument/2006/relationships/hyperlink" Target="https://www.sansimera.gr" TargetMode="External"/><Relationship Id="rId5" Type="http://schemas.openxmlformats.org/officeDocument/2006/relationships/hyperlink" Target="https://el.wikipedia.org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saint.g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Ο Μέγας Βασίλειος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Η ζωή , το έργο Του και το έθιμο της Βασιλόπιτας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918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gios_Vasileio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76" r="-3876"/>
          <a:stretch>
            <a:fillRect/>
          </a:stretch>
        </p:blipFill>
        <p:spPr>
          <a:xfrm>
            <a:off x="548105" y="274637"/>
            <a:ext cx="8101263" cy="5848100"/>
          </a:xfrm>
        </p:spPr>
      </p:pic>
    </p:spTree>
    <p:extLst>
      <p:ext uri="{BB962C8B-B14F-4D97-AF65-F5344CB8AC3E}">
        <p14:creationId xmlns:p14="http://schemas.microsoft.com/office/powerpoint/2010/main" val="2194009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02632" y="748631"/>
            <a:ext cx="72857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l-GR" dirty="0" smtClean="0"/>
              <a:t> Ο Μέγας Βασίλειος γεννήθηκε το 330 μ.Χ. στην Καισάρεια της Καππαδοκίας.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Οι γονείς Του, Βασίλειος και Εμέλεια , ήταν ευσεβείς και φρόντισαν να Του δώσουν χριστιανική ανατροφή. Σε αυτό βοήθησε πολύ και η γιαγιά Του , Μακρίνα.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Τα πρώτα γράμματα , τα έμαθε στην Καισάρεια και έπειτα στο Βυζάντιο. Από εκεί , πήγε στην Αθήνα , όπου σπούδασε αρχαία Ελληνική Γραμματεία , Φιλοσοφία , Ρητορική , Αστρονομία και Ιατρική.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Κατά τη διάρκεια των σπουδών Του , συνδέθηκε με αδιάσπαστη φιλία με τον Γρηγόριο , τον μετέπειτα ‘Αγιο Γρηγόριο τον Θεολόγο.</a:t>
            </a:r>
            <a:endParaRPr lang="en-US" dirty="0"/>
          </a:p>
        </p:txBody>
      </p:sp>
      <p:pic>
        <p:nvPicPr>
          <p:cNvPr id="2" name="Picture 1" descr="350px-Asiaminorhisto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63" y="4211053"/>
            <a:ext cx="3200400" cy="2165683"/>
          </a:xfrm>
          <a:prstGeom prst="rect">
            <a:avLst/>
          </a:prstGeom>
        </p:spPr>
      </p:pic>
      <p:pic>
        <p:nvPicPr>
          <p:cNvPr id="3" name="Picture 2" descr="Agios_Grigorios_Theolog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84" y="4211052"/>
            <a:ext cx="3074738" cy="216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81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9368" y="1002632"/>
            <a:ext cx="7207815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l-GR" dirty="0" smtClean="0"/>
              <a:t>‘Οταν τελείωσε τις πανεπιστημιακές Του σπουδές , επέστρεψε στην Καισάρεια. Αργότερα , μαγνητίστηκε από τη ζωή των ασκητών της ερήμου κι έτσι αποφάσισε να επισκεφτεί όλα τα ασκητήρια στην Αίγυπτο , την Παλαιστίνη , τη Συρία και τη Μεσοποταμία. 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Αφού επέστρεψε , έζησε ως μοναχός στον Πόντο ,με πολλή νηστεία , προσευχή και μελέτη του Λόγου του Θεού . Μελέτησε την Παλαιά και την Καινή Διαθήκη , όπως και συγγράμματα των Πατέρων της Εκκλησίας.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Επιστρέφοντας στην Καισάρεια , χειροτονείται διάκονος και πρεσβύτερος από τον Επίσκοπο Καισαρείας , Ευσέβιο. 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Το 370 μ.Χ. </a:t>
            </a:r>
            <a:r>
              <a:rPr lang="el-GR" dirty="0"/>
              <a:t>δ</a:t>
            </a:r>
            <a:r>
              <a:rPr lang="el-GR" dirty="0" smtClean="0"/>
              <a:t>ιαδέχεται τον Ευσέβιο και γίνεται Επίσκοπος Καισαρείας. Με σταθερότητα και γενναίο φρόνημα , έκανε πολλούς αγώνες για την Ορθόδοξη Πίστη. Έγραψε πολλά ορθόδοξα συγγράμματα , όπου κατακεραύνωσε τα φρονήματα των κακόδοξων.</a:t>
            </a:r>
          </a:p>
          <a:p>
            <a:endParaRPr lang="el-GR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00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9789" y="788737"/>
            <a:ext cx="7383035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l-GR" dirty="0" smtClean="0"/>
              <a:t>Ο Μέγας Βασίλειος πολέμησε γενναία τους αιρετικούς. Ο Αγώνας Του κατά του Αρειανισμού ήταν δυναμικός και σταθερός.  Δεν επηρεάστηκε  από τις κολακείες του βασιλιά Ουάλη , ο οποίος επισκέφτηκε αυτοπροσώπως την Καισάρεια για να μεταπείσει τον Μέγα Βασίλειο. Φυσικά , δεν πτοήθηκε ,ούτε φοβήθηκε όταν ο Μόδεστος Τον απείλησε. Υπερασπίστηκε με θάρρος την </a:t>
            </a:r>
            <a:r>
              <a:rPr lang="el-GR" b="1" dirty="0" smtClean="0"/>
              <a:t>Ορθόδοξη Πίστη !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Ίδρυσε τη </a:t>
            </a:r>
            <a:r>
              <a:rPr lang="el-GR" b="1" i="1" dirty="0" smtClean="0"/>
              <a:t>«Βασιλειάδα» </a:t>
            </a:r>
            <a:r>
              <a:rPr lang="el-GR" dirty="0" smtClean="0"/>
              <a:t>,μεγάλη όσο μία απέραντη πόλη. Εκεί βρήκαν παρηγοριά , φτωχοί , άρρωστοι , ορφανά ,ηλικιωμένοι , κάθε φυλής. Στην Βασιλειάδα , υπήρχαν ευαγή  Ιδρύματα όπως πτωχοκομείο , ορφανοτροφείο , γηροκομείο , νοσοκομείο και ξενοδοχείο.</a:t>
            </a:r>
          </a:p>
          <a:p>
            <a:pPr marL="285750" indent="-285750">
              <a:buFont typeface="Arial"/>
              <a:buChar char="•"/>
            </a:pPr>
            <a:r>
              <a:rPr lang="el-GR" dirty="0" smtClean="0"/>
              <a:t>Ο Μέγας Βασίλειος κοιμήθηκε την </a:t>
            </a:r>
            <a:r>
              <a:rPr lang="el-GR" b="1" i="1" dirty="0" smtClean="0"/>
              <a:t>1</a:t>
            </a:r>
            <a:r>
              <a:rPr lang="el-GR" b="1" i="1" baseline="30000" dirty="0" smtClean="0"/>
              <a:t>η</a:t>
            </a:r>
            <a:r>
              <a:rPr lang="el-GR" b="1" i="1" dirty="0" smtClean="0"/>
              <a:t> Ιανουαρίου </a:t>
            </a:r>
            <a:r>
              <a:rPr lang="el-GR" dirty="0" smtClean="0"/>
              <a:t>του </a:t>
            </a:r>
            <a:r>
              <a:rPr lang="el-GR" b="1" i="1" dirty="0" smtClean="0"/>
              <a:t>379 μ.Χ. </a:t>
            </a:r>
            <a:r>
              <a:rPr lang="el-GR" dirty="0"/>
              <a:t>σ</a:t>
            </a:r>
            <a:r>
              <a:rPr lang="el-GR" dirty="0" smtClean="0"/>
              <a:t>ε ηλικία  49 ετών. Η Εκκλησία τον ονόμασε </a:t>
            </a:r>
            <a:r>
              <a:rPr lang="el-GR" b="1" i="1" dirty="0" smtClean="0"/>
              <a:t>Μέγα </a:t>
            </a:r>
            <a:r>
              <a:rPr lang="el-GR" dirty="0" smtClean="0"/>
              <a:t>και ήταν , όντως ,  μεγάλος νους και μεγάλη ψυχή. </a:t>
            </a:r>
          </a:p>
          <a:p>
            <a:pPr marL="285750" indent="-285750">
              <a:buFont typeface="Arial"/>
              <a:buChar char="•"/>
            </a:pPr>
            <a:endParaRPr lang="el-GR" dirty="0"/>
          </a:p>
          <a:p>
            <a:pPr marL="285750" indent="-285750">
              <a:buFont typeface="Arial"/>
              <a:buChar char="•"/>
            </a:pPr>
            <a:r>
              <a:rPr lang="el-GR" b="1" u="sng" dirty="0" smtClean="0">
                <a:hlinkClick r:id="rId2"/>
              </a:rPr>
              <a:t>Απολυτίκιο Αγ. Βασιλείου του Μέγα</a:t>
            </a:r>
            <a:endParaRPr lang="el-GR" b="1" u="sng" dirty="0" smtClean="0"/>
          </a:p>
          <a:p>
            <a:endParaRPr lang="el-GR" dirty="0" smtClean="0"/>
          </a:p>
          <a:p>
            <a:r>
              <a:rPr lang="el-GR" dirty="0"/>
              <a:t> </a:t>
            </a:r>
            <a:r>
              <a:rPr lang="el-GR" dirty="0" smtClean="0"/>
              <a:t>    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29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ιστορία της Βασιλόπιτας</a:t>
            </a:r>
            <a:endParaRPr lang="en-US" dirty="0"/>
          </a:p>
        </p:txBody>
      </p:sp>
      <p:pic>
        <p:nvPicPr>
          <p:cNvPr id="4" name="Content Placeholder 3" descr="Μεγας Βασίλειος Βασιλόπιτα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6" b="183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8323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0211" y="601579"/>
            <a:ext cx="7167393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Τα χρόνια που ο Μέγας Βασίλειος ήταν Επίσκοπος στην Καισάρεια ,</a:t>
            </a:r>
          </a:p>
          <a:p>
            <a:r>
              <a:rPr lang="el-GR" dirty="0"/>
              <a:t>ε</a:t>
            </a:r>
            <a:r>
              <a:rPr lang="el-GR" dirty="0" smtClean="0"/>
              <a:t>μφανίστηκε ο θρασύς έπαρχος της περιοχής , ο οποίος απαίτησε από τον Μέγα Βασίλειο να του παραδώσει όλο το χρυσάφι της πόλης. Εάν δεν υπάκουε , τότε θα πολιορκούσε την περιοχή.</a:t>
            </a:r>
          </a:p>
          <a:p>
            <a:r>
              <a:rPr lang="el-GR" dirty="0" smtClean="0"/>
              <a:t>Ο Μέγας Βασίλειος προσευχήθηκε στο Θεό για να σώσει την πόλη και τους κατοίκους της. </a:t>
            </a:r>
            <a:endParaRPr lang="el-GR" dirty="0"/>
          </a:p>
          <a:p>
            <a:r>
              <a:rPr lang="el-GR" dirty="0" smtClean="0"/>
              <a:t>Την επόμενη μέρα , ο έπαρχος κύκλωσε με το στρατό του την περιοχή και απαίτησε από τον Επίσκοπο ό,τι Του είχε ζητήσει. Όταν του απάντησε ότι οι άνθρωποι ήταν φτωχοί , εκείνος απείλησε να Τον σκοτώσει.</a:t>
            </a:r>
          </a:p>
          <a:p>
            <a:r>
              <a:rPr lang="el-GR" dirty="0" smtClean="0"/>
              <a:t>Οι χριστιανοί της περιοχής που άκουσαν τις απειλές κατά του Επισκόπου τους, θέλησαν να Τον βοηθήσουν. Έτσι , μάζεψαν ό,τι χρυσαφικό είχαν , τα τοποθέτησαν σε ένα σεντούκι και το παρέδωσαν στον Μέγα Βασίλειο. Εκείνος το παρέδωσε στον έπαρχο .</a:t>
            </a:r>
          </a:p>
          <a:p>
            <a:r>
              <a:rPr lang="el-GR" dirty="0" smtClean="0"/>
              <a:t>Ο έπαρχος άνοιξε το σεντούκι για να δει τα χρυσαφικά και τότε μία μέγάλη λάμψη εμφανίστηκε ! Ένας λαμπρός καβαλάρης με λαμπρούς στρατιώτες όρμησαν στο στρατό του έπαρχου και τους αφάνισαν ! Ο λαμπρός καβαλάρης ήταν ο Άγιος Μερκούριος και ο στρατός , άγγελοι του Θεού.</a:t>
            </a:r>
          </a:p>
          <a:p>
            <a:r>
              <a:rPr lang="el-GR" dirty="0" smtClean="0"/>
              <a:t>Έτσι , κατάφερε να σωθεί  η Καισάρεια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48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6243" y="648870"/>
            <a:ext cx="734419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 Μέγας Βασίλειος , θέλησε να επιστρέψει τα χρυσαφικά στους χριστιανούς. Πώς θα κατάφερνε να πάρει ο καθένας ό,τι του ανήκει και να μην αδικηθεί κανείς;</a:t>
            </a:r>
          </a:p>
          <a:p>
            <a:r>
              <a:rPr lang="el-GR" dirty="0" smtClean="0"/>
              <a:t>Προσευχήθηκε στον Θεό και Εκείνος φανέρωσε τη λύση.</a:t>
            </a:r>
          </a:p>
          <a:p>
            <a:r>
              <a:rPr lang="el-GR" dirty="0" smtClean="0"/>
              <a:t>Ο επίσκοπος ζήτησε από τους διακόνους Του και τους βοηθούς Του να ζυμώσουν και να ψήσουν ψωμάκια . Σε κάθε ψωμάκι να τοποθετήσουν μέσα λίγα χρυσαφικά.</a:t>
            </a:r>
          </a:p>
          <a:p>
            <a:r>
              <a:rPr lang="el-GR" dirty="0" smtClean="0"/>
              <a:t>Έπειτα , μοίρασε τα ψωμάκια στους χριστιανούς ευλογώντας τους.</a:t>
            </a:r>
          </a:p>
          <a:p>
            <a:r>
              <a:rPr lang="el-GR" dirty="0" smtClean="0"/>
              <a:t>Στην αρχή , όλοι απόρησαν αλλά αργότερα ,  με μεγάλη έκπληξη ,  ανακάλυψαν μέσα στα ψωμάκια τα χρυσαφικά τους! </a:t>
            </a:r>
          </a:p>
          <a:p>
            <a:r>
              <a:rPr lang="el-GR" dirty="0" smtClean="0"/>
              <a:t>Σε ανάμνηση εκείνου του γεγονότος , φτιάχνουμε κι εμείς κάθε χρόνο τη Βασιλόπιτα και βάζουμε μέσα ένα φλουρί.  Την κόβουμε 1</a:t>
            </a:r>
            <a:r>
              <a:rPr lang="el-GR" baseline="30000" dirty="0" smtClean="0"/>
              <a:t>η</a:t>
            </a:r>
            <a:r>
              <a:rPr lang="el-GR" dirty="0" smtClean="0"/>
              <a:t> Ιανουαρίου , μέρα στην οποία γιορτάζει ο Μέγας Βασίλειος. </a:t>
            </a:r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r>
              <a:rPr lang="el-GR" dirty="0" smtClean="0"/>
              <a:t>                                                                                                   Βασιλική Ι. Σχοινά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31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7658" y="579841"/>
            <a:ext cx="335220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u="sng" dirty="0" smtClean="0"/>
              <a:t>Πηγές κειμένου</a:t>
            </a:r>
          </a:p>
          <a:p>
            <a:endParaRPr lang="el-GR" b="1" u="sng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www.saint.gr</a:t>
            </a:r>
            <a:endParaRPr lang="el-GR" dirty="0" smtClean="0"/>
          </a:p>
          <a:p>
            <a:pPr marL="285750" indent="-285750">
              <a:buFont typeface="Arial"/>
              <a:buChar char="•"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www.imartis.gr</a:t>
            </a:r>
            <a:endParaRPr lang="el-GR" dirty="0" smtClean="0"/>
          </a:p>
          <a:p>
            <a:endParaRPr lang="el-GR" dirty="0"/>
          </a:p>
          <a:p>
            <a:r>
              <a:rPr lang="el-GR" b="1" u="sng" dirty="0" smtClean="0"/>
              <a:t>Πηγές εικόνων</a:t>
            </a:r>
          </a:p>
          <a:p>
            <a:endParaRPr lang="el-GR" b="1" u="sng" dirty="0" smtClean="0"/>
          </a:p>
          <a:p>
            <a:pPr marL="285750" indent="-285750">
              <a:buFont typeface="Arial"/>
              <a:buChar char="•"/>
            </a:pPr>
            <a:r>
              <a:rPr lang="fi-FI" dirty="0">
                <a:hlinkClick r:id="rId4"/>
              </a:rPr>
              <a:t>https://</a:t>
            </a:r>
            <a:r>
              <a:rPr lang="fi-FI" dirty="0" smtClean="0">
                <a:hlinkClick r:id="rId4"/>
              </a:rPr>
              <a:t>www.sansimera.gr</a:t>
            </a:r>
            <a:endParaRPr lang="el-GR" dirty="0" smtClean="0"/>
          </a:p>
          <a:p>
            <a:pPr marL="285750" indent="-285750">
              <a:buFont typeface="Arial"/>
              <a:buChar char="•"/>
            </a:pPr>
            <a:r>
              <a:rPr lang="pl-PL" dirty="0">
                <a:hlinkClick r:id="rId5"/>
              </a:rPr>
              <a:t>https://</a:t>
            </a:r>
            <a:r>
              <a:rPr lang="pl-PL" dirty="0" smtClean="0">
                <a:hlinkClick r:id="rId5"/>
              </a:rPr>
              <a:t>el.wikipedia.org</a:t>
            </a:r>
            <a:endParaRPr lang="el-GR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http://</a:t>
            </a:r>
            <a:r>
              <a:rPr lang="en-US" dirty="0" err="1"/>
              <a:t>petrousa.blogspot.com</a:t>
            </a:r>
            <a:endParaRPr lang="el-GR" dirty="0" smtClean="0"/>
          </a:p>
          <a:p>
            <a:pPr marL="285750" indent="-285750">
              <a:buFont typeface="Arial"/>
              <a:buChar char="•"/>
            </a:pPr>
            <a:endParaRPr lang="el-GR" dirty="0" smtClean="0"/>
          </a:p>
          <a:p>
            <a:pPr marL="285750" indent="-285750">
              <a:buFont typeface="Arial"/>
              <a:buChar char="•"/>
            </a:pPr>
            <a:endParaRPr lang="el-GR" dirty="0"/>
          </a:p>
          <a:p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537849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219</TotalTime>
  <Words>756</Words>
  <Application>Microsoft Macintosh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Tradition</vt:lpstr>
      <vt:lpstr>Ο Μέγας Βασίλειος</vt:lpstr>
      <vt:lpstr>PowerPoint Presentation</vt:lpstr>
      <vt:lpstr>PowerPoint Presentation</vt:lpstr>
      <vt:lpstr>PowerPoint Presentation</vt:lpstr>
      <vt:lpstr>PowerPoint Presentation</vt:lpstr>
      <vt:lpstr>Η ιστορία της Βασιλόπιτας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Μέγας Βασίλειος</dc:title>
  <dc:creator>Vicky Schina</dc:creator>
  <cp:lastModifiedBy>Vicky Schina</cp:lastModifiedBy>
  <cp:revision>21</cp:revision>
  <dcterms:created xsi:type="dcterms:W3CDTF">2020-12-18T16:20:29Z</dcterms:created>
  <dcterms:modified xsi:type="dcterms:W3CDTF">2020-12-19T11:46:41Z</dcterms:modified>
</cp:coreProperties>
</file>